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0" r:id="rId5"/>
    <p:sldMasterId id="2147483692" r:id="rId6"/>
  </p:sldMasterIdLst>
  <p:notesMasterIdLst>
    <p:notesMasterId r:id="rId16"/>
  </p:notesMasterIdLst>
  <p:handoutMasterIdLst>
    <p:handoutMasterId r:id="rId17"/>
  </p:handoutMasterIdLst>
  <p:sldIdLst>
    <p:sldId id="329" r:id="rId7"/>
    <p:sldId id="330" r:id="rId8"/>
    <p:sldId id="332" r:id="rId9"/>
    <p:sldId id="333" r:id="rId10"/>
    <p:sldId id="334" r:id="rId11"/>
    <p:sldId id="335" r:id="rId12"/>
    <p:sldId id="336" r:id="rId13"/>
    <p:sldId id="337" r:id="rId14"/>
    <p:sldId id="33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acov Weingarten" initials="YW"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64"/>
    <a:srgbClr val="000000"/>
    <a:srgbClr val="F19F8A"/>
    <a:srgbClr val="F57E21"/>
    <a:srgbClr val="FBAF18"/>
    <a:srgbClr val="0E385F"/>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6" autoAdjust="0"/>
    <p:restoredTop sz="75000" autoAdjust="0"/>
  </p:normalViewPr>
  <p:slideViewPr>
    <p:cSldViewPr snapToGrid="0" snapToObjects="1">
      <p:cViewPr varScale="1">
        <p:scale>
          <a:sx n="90" d="100"/>
          <a:sy n="90" d="100"/>
        </p:scale>
        <p:origin x="2144" y="176"/>
      </p:cViewPr>
      <p:guideLst>
        <p:guide orient="horz" pos="1620"/>
        <p:guide pos="2880"/>
      </p:guideLst>
    </p:cSldViewPr>
  </p:slideViewPr>
  <p:outlineViewPr>
    <p:cViewPr>
      <p:scale>
        <a:sx n="33" d="100"/>
        <a:sy n="33" d="100"/>
      </p:scale>
      <p:origin x="0" y="-2400"/>
    </p:cViewPr>
  </p:outlineViewPr>
  <p:notesTextViewPr>
    <p:cViewPr>
      <p:scale>
        <a:sx n="110" d="100"/>
        <a:sy n="110" d="100"/>
      </p:scale>
      <p:origin x="0" y="0"/>
    </p:cViewPr>
  </p:notesText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5/16/18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dirty="0"/>
          </a:p>
        </p:txBody>
      </p:sp>
    </p:spTree>
    <p:extLst>
      <p:ext uri="{BB962C8B-B14F-4D97-AF65-F5344CB8AC3E}">
        <p14:creationId xmlns:p14="http://schemas.microsoft.com/office/powerpoint/2010/main" val="191237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3A281-76BD-4EB1-B749-EBEE8BEC5D85}" type="datetimeFigureOut">
              <a:rPr lang="en-US" smtClean="0"/>
              <a:t>5/16/18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96674-3A78-4C57-AE5A-6305B963B87A}" type="slidenum">
              <a:rPr lang="en-US" smtClean="0"/>
              <a:t>‹#›</a:t>
            </a:fld>
            <a:endParaRPr lang="en-US" dirty="0"/>
          </a:p>
        </p:txBody>
      </p:sp>
    </p:spTree>
    <p:extLst>
      <p:ext uri="{BB962C8B-B14F-4D97-AF65-F5344CB8AC3E}">
        <p14:creationId xmlns:p14="http://schemas.microsoft.com/office/powerpoint/2010/main" val="121361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288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different types of apps </a:t>
            </a:r>
            <a:r>
              <a:rPr lang="mr-IN" baseline="0" dirty="0" smtClean="0"/>
              <a:t>–</a:t>
            </a:r>
            <a:r>
              <a:rPr lang="en-US" baseline="0" dirty="0" smtClean="0"/>
              <a:t> web, hybrid &amp; native which run on different platforms. In this module we’ll make sense of all the options and explain how to work with each app. In later modules we will go in-depth into the how-to of all we are presenting now. </a:t>
            </a: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a:t>
            </a:fld>
            <a:endParaRPr lang="en-US" dirty="0"/>
          </a:p>
        </p:txBody>
      </p:sp>
    </p:spTree>
    <p:extLst>
      <p:ext uri="{BB962C8B-B14F-4D97-AF65-F5344CB8AC3E}">
        <p14:creationId xmlns:p14="http://schemas.microsoft.com/office/powerpoint/2010/main" val="63931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3</a:t>
            </a:fld>
            <a:endParaRPr lang="en-US" dirty="0"/>
          </a:p>
        </p:txBody>
      </p:sp>
    </p:spTree>
    <p:extLst>
      <p:ext uri="{BB962C8B-B14F-4D97-AF65-F5344CB8AC3E}">
        <p14:creationId xmlns:p14="http://schemas.microsoft.com/office/powerpoint/2010/main" val="111501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7</a:t>
            </a:fld>
            <a:endParaRPr lang="en-US" dirty="0"/>
          </a:p>
        </p:txBody>
      </p:sp>
    </p:spTree>
    <p:extLst>
      <p:ext uri="{BB962C8B-B14F-4D97-AF65-F5344CB8AC3E}">
        <p14:creationId xmlns:p14="http://schemas.microsoft.com/office/powerpoint/2010/main" val="163163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713216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703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0829"/>
            <a:ext cx="9144000" cy="410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273" y="98823"/>
            <a:ext cx="3807619" cy="14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57736" y="2172598"/>
            <a:ext cx="5249381" cy="554858"/>
          </a:xfrm>
          <a:noFill/>
          <a:ln>
            <a:noFill/>
          </a:ln>
        </p:spPr>
        <p:txBody>
          <a:bodyPr anchor="b"/>
          <a:lstStyle>
            <a:lvl1pPr algn="l">
              <a:defRPr sz="300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557737" y="2727457"/>
            <a:ext cx="3289805" cy="399326"/>
          </a:xfrm>
          <a:noFill/>
          <a:ln>
            <a:noFill/>
          </a:ln>
        </p:spPr>
        <p:txBody>
          <a:bodyPr/>
          <a:lstStyle>
            <a:lvl1pPr marL="0" indent="0" algn="l">
              <a:buNone/>
              <a:defRPr sz="1800" i="1">
                <a:solidFill>
                  <a:schemeClr val="accent5">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 2015, Perfecto Mobile Ltd.  All Rights Reserved.  </a:t>
            </a:r>
          </a:p>
        </p:txBody>
      </p:sp>
      <p:pic>
        <p:nvPicPr>
          <p:cNvPr id="8" name="Picture 7"/>
          <p:cNvPicPr>
            <a:picLocks noChangeAspect="1"/>
          </p:cNvPicPr>
          <p:nvPr userDrawn="1"/>
        </p:nvPicPr>
        <p:blipFill>
          <a:blip r:embed="rId4"/>
          <a:stretch>
            <a:fillRect/>
          </a:stretch>
        </p:blipFill>
        <p:spPr>
          <a:xfrm>
            <a:off x="4546600" y="2552700"/>
            <a:ext cx="38100" cy="38100"/>
          </a:xfrm>
          <a:prstGeom prst="rect">
            <a:avLst/>
          </a:prstGeom>
        </p:spPr>
      </p:pic>
      <p:pic>
        <p:nvPicPr>
          <p:cNvPr id="9" name="Picture 8"/>
          <p:cNvPicPr>
            <a:picLocks noChangeAspect="1"/>
          </p:cNvPicPr>
          <p:nvPr userDrawn="1"/>
        </p:nvPicPr>
        <p:blipFill>
          <a:blip r:embed="rId4"/>
          <a:stretch>
            <a:fillRect/>
          </a:stretch>
        </p:blipFill>
        <p:spPr>
          <a:xfrm>
            <a:off x="4546600" y="2552700"/>
            <a:ext cx="38100" cy="38100"/>
          </a:xfrm>
          <a:prstGeom prst="rect">
            <a:avLst/>
          </a:prstGeom>
        </p:spPr>
      </p:pic>
    </p:spTree>
    <p:extLst>
      <p:ext uri="{BB962C8B-B14F-4D97-AF65-F5344CB8AC3E}">
        <p14:creationId xmlns:p14="http://schemas.microsoft.com/office/powerpoint/2010/main" val="407494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B3754A-C90E-4FFA-85CA-EE037F633A1E}" type="datetime1">
              <a:rPr lang="en-US" smtClean="0"/>
              <a:pPr>
                <a:defRPr/>
              </a:pPr>
              <a:t>5/16/18</a:t>
            </a:fld>
            <a:endParaRPr lang="en-US" dirty="0"/>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6"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432635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4180285" y="457200"/>
            <a:ext cx="4963715" cy="18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BC4001-F168-4320-897F-8BECB89CC6CE}" type="datetime1">
              <a:rPr lang="en-US" smtClean="0"/>
              <a:pPr>
                <a:defRPr/>
              </a:pPr>
              <a:t>5/16/18</a:t>
            </a:fld>
            <a:endParaRPr lang="en-US" dirty="0"/>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769127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335757" y="384573"/>
            <a:ext cx="3837385" cy="2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685800" eaLnBrk="1" hangingPunct="1">
              <a:defRPr/>
            </a:pPr>
            <a:r>
              <a:rPr lang="en-US" sz="1200" b="0" dirty="0"/>
              <a:t>Click to edit Master sub-title style</a:t>
            </a:r>
          </a:p>
        </p:txBody>
      </p:sp>
      <p:sp>
        <p:nvSpPr>
          <p:cNvPr id="2" name="Title 1"/>
          <p:cNvSpPr>
            <a:spLocks noGrp="1"/>
          </p:cNvSpPr>
          <p:nvPr>
            <p:ph type="title"/>
          </p:nvPr>
        </p:nvSpPr>
        <p:spPr>
          <a:xfrm>
            <a:off x="335195" y="123291"/>
            <a:ext cx="3837385" cy="26082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0E6E9AC-1150-44B0-8ADC-22A986EC7EDF}" type="datetime1">
              <a:rPr lang="en-US" smtClean="0"/>
              <a:pPr>
                <a:defRPr/>
              </a:pPr>
              <a:t>5/16/18</a:t>
            </a:fld>
            <a:endParaRPr lang="en-US" dirty="0"/>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5053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83CEBE4E-8751-49C1-80B7-364313648530}" type="datetime1">
              <a:rPr lang="en-US" smtClean="0"/>
              <a:pPr>
                <a:defRPr/>
              </a:pPr>
              <a:t>5/16/18</a:t>
            </a:fld>
            <a:endParaRPr lang="en-US" dirty="0"/>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83528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42900" y="44053"/>
            <a:ext cx="3837385" cy="595313"/>
          </a:xfrm>
        </p:spPr>
        <p:txBody>
          <a:bodyPr/>
          <a:lstStyle>
            <a:lvl1pPr>
              <a:defRPr sz="2100"/>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8F7DD556-EA53-4D65-87AA-69519FD283D5}" type="datetime1">
              <a:rPr lang="en-US" smtClean="0"/>
              <a:pPr>
                <a:defRPr/>
              </a:pPr>
              <a:t>5/16/18</a:t>
            </a:fld>
            <a:endParaRPr lang="en-US" dirty="0"/>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9"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90762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4706CEC6-BAEC-481F-BD82-986A9D4A95C4}" type="datetime1">
              <a:rPr lang="en-US" smtClean="0"/>
              <a:pPr>
                <a:defRPr/>
              </a:pPr>
              <a:t>5/16/18</a:t>
            </a:fld>
            <a:endParaRPr lang="en-US" dirty="0"/>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17130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82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0"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p:txBody>
          <a:bodyPr/>
          <a:lstStyle>
            <a:lvl1pPr>
              <a:defRPr/>
            </a:lvl1pPr>
          </a:lstStyle>
          <a:p>
            <a:pPr>
              <a:defRPr/>
            </a:pPr>
            <a:fld id="{21A99A98-111A-4CD1-8732-6D2AB46C5FA2}" type="datetime1">
              <a:rPr lang="en-US" smtClean="0"/>
              <a:pPr>
                <a:defRPr/>
              </a:pPr>
              <a:t>5/16/18</a:t>
            </a:fld>
            <a:endParaRPr lang="en-US" dirty="0"/>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79688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1403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014039"/>
            <a:ext cx="2949178" cy="33877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342900" y="44053"/>
            <a:ext cx="3837385" cy="595313"/>
          </a:xfrm>
        </p:spPr>
        <p:txBody>
          <a:bodyPr/>
          <a:lstStyle>
            <a:lvl1pPr>
              <a:defRPr sz="21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7FB42496-0040-4D99-8BF3-E4EB23C23ECD}" type="datetime1">
              <a:rPr lang="en-US" smtClean="0"/>
              <a:pPr>
                <a:defRPr/>
              </a:pPr>
              <a:t>5/16/18</a:t>
            </a:fld>
            <a:endParaRPr lang="en-US" dirty="0"/>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429283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44053"/>
            <a:ext cx="383738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887016"/>
            <a:ext cx="78867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23826"/>
            <a:ext cx="342900" cy="421481"/>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dirty="0">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4180285" y="525066"/>
            <a:ext cx="4957763" cy="15478"/>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en-US" sz="1350" dirty="0"/>
          </a:p>
        </p:txBody>
      </p:sp>
      <p:pic>
        <p:nvPicPr>
          <p:cNvPr id="1030" name="Picture 8"/>
          <p:cNvPicPr>
            <a:picLocks noChangeAspect="1"/>
          </p:cNvPicPr>
          <p:nvPr/>
        </p:nvPicPr>
        <p:blipFill>
          <a:blip r:embed="rId11">
            <a:extLst>
              <a:ext uri="{28A0092B-C50C-407E-A947-70E740481C1C}">
                <a14:useLocalDpi xmlns:a14="http://schemas.microsoft.com/office/drawing/2010/main" val="0"/>
              </a:ext>
            </a:extLst>
          </a:blip>
          <a:srcRect b="28874"/>
          <a:stretch>
            <a:fillRect/>
          </a:stretch>
        </p:blipFill>
        <p:spPr bwMode="auto">
          <a:xfrm>
            <a:off x="14603016" y="750094"/>
            <a:ext cx="3161109"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hape 4"/>
          <p:cNvSpPr/>
          <p:nvPr/>
        </p:nvSpPr>
        <p:spPr>
          <a:xfrm>
            <a:off x="-21431" y="5037535"/>
            <a:ext cx="9165431" cy="117872"/>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dirty="0">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3028950" y="4980385"/>
            <a:ext cx="3086100" cy="213122"/>
          </a:xfrm>
          <a:prstGeom prst="rect">
            <a:avLst/>
          </a:prstGeom>
        </p:spPr>
        <p:txBody>
          <a:bodyPr vert="horz" lIns="91440" tIns="45720" rIns="91440" bIns="45720" rtlCol="0" anchor="ctr"/>
          <a:lstStyle>
            <a:lvl1pPr algn="ctr" defTabSz="438150" eaLnBrk="1" fontAlgn="auto" latinLnBrk="1">
              <a:spcBef>
                <a:spcPts val="0"/>
              </a:spcBef>
              <a:spcAft>
                <a:spcPts val="0"/>
              </a:spcAft>
              <a:defRPr sz="675">
                <a:solidFill>
                  <a:schemeClr val="bg1"/>
                </a:solidFill>
                <a:latin typeface="+mn-lt"/>
                <a:ea typeface="Sosa Regular"/>
                <a:cs typeface="Sosa Regular"/>
                <a:sym typeface="Sosa Regular"/>
              </a:defRPr>
            </a:lvl1pPr>
          </a:lstStyle>
          <a:p>
            <a:pPr>
              <a:defRPr/>
            </a:pPr>
            <a:r>
              <a:rPr lang="en-US" dirty="0"/>
              <a:t>© 2015, Perfecto Mobile Ltd.  All Rights Reserved.  </a:t>
            </a:r>
          </a:p>
        </p:txBody>
      </p:sp>
      <p:sp>
        <p:nvSpPr>
          <p:cNvPr id="4" name="Date Placeholder 3"/>
          <p:cNvSpPr>
            <a:spLocks noGrp="1"/>
          </p:cNvSpPr>
          <p:nvPr>
            <p:ph type="dt" sz="half" idx="2"/>
          </p:nvPr>
        </p:nvSpPr>
        <p:spPr>
          <a:xfrm>
            <a:off x="628650" y="4980385"/>
            <a:ext cx="2057400" cy="213122"/>
          </a:xfrm>
          <a:prstGeom prst="rect">
            <a:avLst/>
          </a:prstGeom>
        </p:spPr>
        <p:txBody>
          <a:bodyPr vert="horz" lIns="91440" tIns="45720" rIns="91440" bIns="45720" rtlCol="0" anchor="ctr"/>
          <a:lstStyle>
            <a:lvl1pPr algn="l" defTabSz="685760" eaLnBrk="1" fontAlgn="auto" hangingPunct="1">
              <a:spcBef>
                <a:spcPts val="0"/>
              </a:spcBef>
              <a:spcAft>
                <a:spcPts val="0"/>
              </a:spcAft>
              <a:defRPr sz="675">
                <a:solidFill>
                  <a:schemeClr val="bg1"/>
                </a:solidFill>
                <a:latin typeface="+mn-lt"/>
              </a:defRPr>
            </a:lvl1pPr>
          </a:lstStyle>
          <a:p>
            <a:pPr>
              <a:defRPr/>
            </a:pPr>
            <a:fld id="{91BC4001-F168-4320-897F-8BECB89CC6CE}" type="datetime1">
              <a:rPr lang="en-US" smtClean="0"/>
              <a:pPr>
                <a:defRPr/>
              </a:pPr>
              <a:t>5/16/18</a:t>
            </a:fld>
            <a:endParaRPr lang="en-US" dirty="0"/>
          </a:p>
        </p:txBody>
      </p:sp>
      <p:sp>
        <p:nvSpPr>
          <p:cNvPr id="6" name="Slide Number Placeholder 5"/>
          <p:cNvSpPr>
            <a:spLocks noGrp="1"/>
          </p:cNvSpPr>
          <p:nvPr>
            <p:ph type="sldNum" sz="quarter" idx="4"/>
          </p:nvPr>
        </p:nvSpPr>
        <p:spPr>
          <a:xfrm>
            <a:off x="6457950" y="4988719"/>
            <a:ext cx="2057400" cy="186929"/>
          </a:xfrm>
          <a:prstGeom prst="rect">
            <a:avLst/>
          </a:prstGeom>
        </p:spPr>
        <p:txBody>
          <a:bodyPr vert="horz" lIns="91440" tIns="45720" rIns="91440" bIns="45720" rtlCol="0" anchor="ctr"/>
          <a:lstStyle>
            <a:lvl1pPr algn="r" defTabSz="685760" eaLnBrk="1" fontAlgn="auto" hangingPunct="1">
              <a:spcBef>
                <a:spcPts val="0"/>
              </a:spcBef>
              <a:spcAft>
                <a:spcPts val="0"/>
              </a:spcAft>
              <a:defRPr sz="675">
                <a:solidFill>
                  <a:schemeClr val="bg1"/>
                </a:solidFill>
                <a:latin typeface="+mn-lt"/>
              </a:defRPr>
            </a:lvl1pPr>
          </a:lstStyle>
          <a:p>
            <a:fld id="{10F82533-859B-AE4E-A5A3-B3C405181B90}" type="slidenum">
              <a:rPr lang="en-US" smtClean="0"/>
              <a:pPr/>
              <a:t>‹#›</a:t>
            </a:fld>
            <a:endParaRPr lang="en-US" dirty="0"/>
          </a:p>
        </p:txBody>
      </p:sp>
      <p:pic>
        <p:nvPicPr>
          <p:cNvPr id="1035"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79544" y="39291"/>
            <a:ext cx="1220391"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347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eaLnBrk="1" fontAlgn="base" hangingPunct="1">
        <a:lnSpc>
          <a:spcPct val="90000"/>
        </a:lnSpc>
        <a:spcBef>
          <a:spcPct val="0"/>
        </a:spcBef>
        <a:spcAft>
          <a:spcPct val="0"/>
        </a:spcAft>
        <a:defRPr sz="21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5pPr>
      <a:lvl6pPr marL="3429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4610" eaLnBrk="0" fontAlgn="base" hangingPunct="0">
              <a:spcBef>
                <a:spcPct val="0"/>
              </a:spcBef>
              <a:spcAft>
                <a:spcPct val="0"/>
              </a:spcAft>
            </a:pPr>
            <a:fld id="{5444CCD6-E0C4-4A30-9720-D14D2128FF79}" type="datetimeFigureOut">
              <a:rPr lang="en-US" smtClean="0">
                <a:solidFill>
                  <a:prstClr val="black">
                    <a:tint val="75000"/>
                  </a:prstClr>
                </a:solidFill>
              </a:rPr>
              <a:pPr defTabSz="684610" eaLnBrk="0" fontAlgn="base" hangingPunct="0">
                <a:spcBef>
                  <a:spcPct val="0"/>
                </a:spcBef>
                <a:spcAft>
                  <a:spcPct val="0"/>
                </a:spcAft>
              </a:pPr>
              <a:t>5/16/18</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461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4610" eaLnBrk="0" fontAlgn="base" hangingPunct="0">
              <a:spcBef>
                <a:spcPct val="0"/>
              </a:spcBef>
              <a:spcAft>
                <a:spcPct val="0"/>
              </a:spcAft>
            </a:pPr>
            <a:fld id="{E51F891A-329E-471F-8900-A7BA9E338423}" type="slidenum">
              <a:rPr lang="en-US" smtClean="0">
                <a:solidFill>
                  <a:prstClr val="black">
                    <a:tint val="75000"/>
                  </a:prstClr>
                </a:solidFill>
              </a:rPr>
              <a:pPr defTabSz="68461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3928958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4610" eaLnBrk="0" fontAlgn="base" hangingPunct="0">
              <a:spcBef>
                <a:spcPct val="0"/>
              </a:spcBef>
              <a:spcAft>
                <a:spcPct val="0"/>
              </a:spcAft>
            </a:pPr>
            <a:fld id="{5444CCD6-E0C4-4A30-9720-D14D2128FF79}" type="datetimeFigureOut">
              <a:rPr lang="en-US" smtClean="0">
                <a:solidFill>
                  <a:prstClr val="black">
                    <a:tint val="75000"/>
                  </a:prstClr>
                </a:solidFill>
              </a:rPr>
              <a:pPr defTabSz="684610" eaLnBrk="0" fontAlgn="base" hangingPunct="0">
                <a:spcBef>
                  <a:spcPct val="0"/>
                </a:spcBef>
                <a:spcAft>
                  <a:spcPct val="0"/>
                </a:spcAft>
              </a:pPr>
              <a:t>5/16/18</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461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4610" eaLnBrk="0" fontAlgn="base" hangingPunct="0">
              <a:spcBef>
                <a:spcPct val="0"/>
              </a:spcBef>
              <a:spcAft>
                <a:spcPct val="0"/>
              </a:spcAft>
            </a:pPr>
            <a:fld id="{E51F891A-329E-471F-8900-A7BA9E338423}" type="slidenum">
              <a:rPr lang="en-US" smtClean="0">
                <a:solidFill>
                  <a:prstClr val="black">
                    <a:tint val="75000"/>
                  </a:prstClr>
                </a:solidFill>
              </a:rPr>
              <a:pPr defTabSz="68461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4864463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88900" cy="5143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518" y="3761815"/>
            <a:ext cx="2873908" cy="1273705"/>
          </a:xfrm>
          <a:prstGeom prst="rect">
            <a:avLst/>
          </a:prstGeom>
        </p:spPr>
      </p:pic>
      <p:sp>
        <p:nvSpPr>
          <p:cNvPr id="14" name="TextBox 13"/>
          <p:cNvSpPr txBox="1"/>
          <p:nvPr/>
        </p:nvSpPr>
        <p:spPr>
          <a:xfrm>
            <a:off x="928689" y="1638185"/>
            <a:ext cx="7520722" cy="1061829"/>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685800">
              <a:defRPr/>
            </a:pPr>
            <a:r>
              <a:rPr lang="en-US" sz="4500" kern="0" smtClean="0">
                <a:solidFill>
                  <a:prstClr val="white"/>
                </a:solidFill>
                <a:latin typeface="OfficinaSanITCBol" panose="02000806040000020004" pitchFamily="2" charset="0"/>
              </a:rPr>
              <a:t>Interacting with Applications</a:t>
            </a:r>
            <a:endParaRPr lang="en-US" sz="4500" kern="0" dirty="0">
              <a:solidFill>
                <a:prstClr val="white"/>
              </a:solidFill>
              <a:latin typeface="OfficinaSanITCBol" panose="02000806040000020004" pitchFamily="2" charset="0"/>
            </a:endParaRPr>
          </a:p>
          <a:p>
            <a:pPr algn="r" defTabSz="685800">
              <a:defRPr/>
            </a:pPr>
            <a:endParaRPr lang="en-US"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203556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Interaction with </a:t>
            </a:r>
            <a:r>
              <a:rPr lang="en-US" dirty="0" smtClean="0"/>
              <a:t>applications</a:t>
            </a:r>
            <a:endParaRPr lang="en-US" dirty="0" smtClean="0"/>
          </a:p>
          <a:p>
            <a:r>
              <a:rPr lang="en-US" dirty="0" smtClean="0"/>
              <a:t>Application Types</a:t>
            </a:r>
          </a:p>
          <a:p>
            <a:r>
              <a:rPr lang="en-US" dirty="0" smtClean="0"/>
              <a:t>Application Platforms</a:t>
            </a:r>
            <a:endParaRPr lang="en-US" dirty="0" smtClean="0"/>
          </a:p>
        </p:txBody>
      </p:sp>
    </p:spTree>
    <p:extLst>
      <p:ext uri="{BB962C8B-B14F-4D97-AF65-F5344CB8AC3E}">
        <p14:creationId xmlns:p14="http://schemas.microsoft.com/office/powerpoint/2010/main" val="2138291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applications</a:t>
            </a:r>
            <a:endParaRPr lang="en-US" dirty="0"/>
          </a:p>
        </p:txBody>
      </p:sp>
      <p:sp>
        <p:nvSpPr>
          <p:cNvPr id="5" name="Content Placeholder 4"/>
          <p:cNvSpPr>
            <a:spLocks noGrp="1"/>
          </p:cNvSpPr>
          <p:nvPr>
            <p:ph idx="1"/>
          </p:nvPr>
        </p:nvSpPr>
        <p:spPr>
          <a:xfrm>
            <a:off x="342899" y="837589"/>
            <a:ext cx="7700963" cy="3495675"/>
          </a:xfrm>
        </p:spPr>
        <p:txBody>
          <a:bodyPr/>
          <a:lstStyle/>
          <a:p>
            <a:r>
              <a:rPr lang="en-US" dirty="0" smtClean="0"/>
              <a:t>All tests require interacting with the application </a:t>
            </a:r>
            <a:r>
              <a:rPr lang="mr-IN" dirty="0" smtClean="0"/>
              <a:t>–</a:t>
            </a:r>
            <a:r>
              <a:rPr lang="en-US" dirty="0" smtClean="0"/>
              <a:t> clicking, entering text, selecting values, validating results etc.</a:t>
            </a:r>
          </a:p>
          <a:p>
            <a:r>
              <a:rPr lang="en-US" dirty="0" smtClean="0"/>
              <a:t>There are 2 ways to perform this: </a:t>
            </a:r>
            <a:r>
              <a:rPr lang="en-US" dirty="0" smtClean="0"/>
              <a:t>Object Level commands&amp; v</a:t>
            </a:r>
            <a:r>
              <a:rPr lang="en-US" dirty="0" smtClean="0"/>
              <a:t>isual</a:t>
            </a:r>
          </a:p>
          <a:p>
            <a:r>
              <a:rPr lang="en-US" dirty="0" smtClean="0"/>
              <a:t>Both are supported by Perfecto</a:t>
            </a:r>
          </a:p>
          <a:p>
            <a:r>
              <a:rPr lang="en-US" dirty="0" smtClean="0"/>
              <a:t>Objects are recommended as the best practice</a:t>
            </a:r>
            <a:endParaRPr lang="en-US" dirty="0" smtClean="0"/>
          </a:p>
        </p:txBody>
      </p:sp>
    </p:spTree>
    <p:extLst>
      <p:ext uri="{BB962C8B-B14F-4D97-AF65-F5344CB8AC3E}">
        <p14:creationId xmlns:p14="http://schemas.microsoft.com/office/powerpoint/2010/main" val="2121080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Interaction</a:t>
            </a:r>
            <a:endParaRPr lang="en-US" dirty="0"/>
          </a:p>
        </p:txBody>
      </p:sp>
      <p:sp>
        <p:nvSpPr>
          <p:cNvPr id="3" name="Content Placeholder 2"/>
          <p:cNvSpPr>
            <a:spLocks noGrp="1"/>
          </p:cNvSpPr>
          <p:nvPr>
            <p:ph idx="1"/>
          </p:nvPr>
        </p:nvSpPr>
        <p:spPr/>
        <p:txBody>
          <a:bodyPr/>
          <a:lstStyle/>
          <a:p>
            <a:r>
              <a:rPr lang="en-US" dirty="0" smtClean="0"/>
              <a:t>The input for this method is the XML/HTML provided by the application. </a:t>
            </a:r>
          </a:p>
          <a:p>
            <a:r>
              <a:rPr lang="en-US" dirty="0" smtClean="0"/>
              <a:t>We identify the object we want and then select the desired method </a:t>
            </a:r>
            <a:r>
              <a:rPr lang="mr-IN" dirty="0" smtClean="0"/>
              <a:t>–</a:t>
            </a:r>
            <a:r>
              <a:rPr lang="en-US" dirty="0" smtClean="0"/>
              <a:t> click, </a:t>
            </a:r>
            <a:r>
              <a:rPr lang="en-US" dirty="0" err="1" smtClean="0"/>
              <a:t>sendKeys</a:t>
            </a:r>
            <a:r>
              <a:rPr lang="en-US" dirty="0"/>
              <a:t> </a:t>
            </a:r>
            <a:r>
              <a:rPr lang="en-US" dirty="0" smtClean="0"/>
              <a:t>etc.</a:t>
            </a:r>
          </a:p>
          <a:p>
            <a:r>
              <a:rPr lang="en-US" dirty="0" smtClean="0"/>
              <a:t>Objects interaction is fast, reliable &amp; robust.</a:t>
            </a:r>
          </a:p>
          <a:p>
            <a:r>
              <a:rPr lang="en-US" dirty="0" smtClean="0"/>
              <a:t>Objects are identified by an X</a:t>
            </a:r>
            <a:r>
              <a:rPr lang="en-US" dirty="0"/>
              <a:t>P</a:t>
            </a:r>
            <a:r>
              <a:rPr lang="en-US" dirty="0" smtClean="0"/>
              <a:t>ath or similar expression.</a:t>
            </a:r>
          </a:p>
          <a:p>
            <a:endParaRPr lang="en-US" dirty="0"/>
          </a:p>
        </p:txBody>
      </p:sp>
    </p:spTree>
    <p:extLst>
      <p:ext uri="{BB962C8B-B14F-4D97-AF65-F5344CB8AC3E}">
        <p14:creationId xmlns:p14="http://schemas.microsoft.com/office/powerpoint/2010/main" val="81560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Interaction</a:t>
            </a:r>
            <a:endParaRPr lang="en-US" dirty="0"/>
          </a:p>
        </p:txBody>
      </p:sp>
      <p:sp>
        <p:nvSpPr>
          <p:cNvPr id="3" name="Content Placeholder 2"/>
          <p:cNvSpPr>
            <a:spLocks noGrp="1"/>
          </p:cNvSpPr>
          <p:nvPr>
            <p:ph idx="1"/>
          </p:nvPr>
        </p:nvSpPr>
        <p:spPr/>
        <p:txBody>
          <a:bodyPr/>
          <a:lstStyle/>
          <a:p>
            <a:r>
              <a:rPr lang="en-US" dirty="0" smtClean="0"/>
              <a:t>The input is a screenshot taken from the device.</a:t>
            </a:r>
          </a:p>
          <a:p>
            <a:r>
              <a:rPr lang="en-US" dirty="0" smtClean="0"/>
              <a:t>The screenshot is analyzed by an OCR engine for finding text &amp; a bitmap comparison engine for images.</a:t>
            </a:r>
          </a:p>
          <a:p>
            <a:r>
              <a:rPr lang="en-US" dirty="0" smtClean="0"/>
              <a:t>This method works directly on what the user sees but is slower &amp; less reliable. </a:t>
            </a:r>
          </a:p>
          <a:p>
            <a:r>
              <a:rPr lang="en-US" dirty="0" smtClean="0"/>
              <a:t>It is valuable when used sparingly in the correct places in the test. </a:t>
            </a:r>
            <a:endParaRPr lang="en-US" dirty="0"/>
          </a:p>
        </p:txBody>
      </p:sp>
    </p:spTree>
    <p:extLst>
      <p:ext uri="{BB962C8B-B14F-4D97-AF65-F5344CB8AC3E}">
        <p14:creationId xmlns:p14="http://schemas.microsoft.com/office/powerpoint/2010/main" val="44472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Types</a:t>
            </a:r>
            <a:endParaRPr lang="en-US" dirty="0"/>
          </a:p>
        </p:txBody>
      </p:sp>
      <p:sp>
        <p:nvSpPr>
          <p:cNvPr id="3" name="Content Placeholder 2"/>
          <p:cNvSpPr>
            <a:spLocks noGrp="1"/>
          </p:cNvSpPr>
          <p:nvPr>
            <p:ph idx="1"/>
          </p:nvPr>
        </p:nvSpPr>
        <p:spPr/>
        <p:txBody>
          <a:bodyPr/>
          <a:lstStyle/>
          <a:p>
            <a:r>
              <a:rPr lang="en-US" dirty="0" smtClean="0"/>
              <a:t>There are 3 types of application in the market today:</a:t>
            </a:r>
          </a:p>
          <a:p>
            <a:r>
              <a:rPr lang="en-US" dirty="0" smtClean="0"/>
              <a:t>Web applications </a:t>
            </a:r>
            <a:r>
              <a:rPr lang="mr-IN" dirty="0" smtClean="0"/>
              <a:t>–</a:t>
            </a:r>
            <a:r>
              <a:rPr lang="en-US" dirty="0" smtClean="0"/>
              <a:t> run on a mobile or desktop browser.</a:t>
            </a:r>
          </a:p>
          <a:p>
            <a:pPr lvl="1"/>
            <a:r>
              <a:rPr lang="en-US" dirty="0" smtClean="0"/>
              <a:t>Can be tested on both mobile &amp; desktop</a:t>
            </a:r>
          </a:p>
          <a:p>
            <a:pPr lvl="1"/>
            <a:r>
              <a:rPr lang="en-US" dirty="0" smtClean="0"/>
              <a:t>Objects are identified with an XPath expression</a:t>
            </a:r>
          </a:p>
          <a:p>
            <a:pPr lvl="1"/>
            <a:r>
              <a:rPr lang="en-US" dirty="0" smtClean="0"/>
              <a:t>The Selenium driver is used to run tests</a:t>
            </a:r>
          </a:p>
          <a:p>
            <a:pPr lvl="1"/>
            <a:r>
              <a:rPr lang="en-US" dirty="0" smtClean="0"/>
              <a:t>Desktop VM’s support visual analysis for text only. </a:t>
            </a:r>
          </a:p>
          <a:p>
            <a:r>
              <a:rPr lang="en-US" dirty="0" smtClean="0"/>
              <a:t>Native Applications</a:t>
            </a:r>
          </a:p>
          <a:p>
            <a:pPr lvl="1"/>
            <a:r>
              <a:rPr lang="en-US" dirty="0" smtClean="0"/>
              <a:t>Run on a mobile device, downloaded from the app store</a:t>
            </a:r>
          </a:p>
          <a:p>
            <a:pPr lvl="1"/>
            <a:r>
              <a:rPr lang="en-US" dirty="0" smtClean="0"/>
              <a:t>Separate code base per platform</a:t>
            </a:r>
          </a:p>
          <a:p>
            <a:pPr lvl="1"/>
            <a:r>
              <a:rPr lang="en-US" dirty="0" smtClean="0"/>
              <a:t>Objects are identified by XPath (with iOS </a:t>
            </a:r>
            <a:r>
              <a:rPr lang="en-US" dirty="0" err="1" smtClean="0"/>
              <a:t>variatons</a:t>
            </a:r>
            <a:r>
              <a:rPr lang="en-US" dirty="0" smtClean="0"/>
              <a:t>)</a:t>
            </a:r>
          </a:p>
          <a:p>
            <a:pPr lvl="1"/>
            <a:r>
              <a:rPr lang="en-US" dirty="0" smtClean="0"/>
              <a:t>Appium driver is used</a:t>
            </a:r>
          </a:p>
          <a:p>
            <a:pPr lvl="1"/>
            <a:endParaRPr lang="en-US" dirty="0"/>
          </a:p>
        </p:txBody>
      </p:sp>
    </p:spTree>
    <p:extLst>
      <p:ext uri="{BB962C8B-B14F-4D97-AF65-F5344CB8AC3E}">
        <p14:creationId xmlns:p14="http://schemas.microsoft.com/office/powerpoint/2010/main" val="58471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Types Continued</a:t>
            </a:r>
            <a:endParaRPr lang="en-US" dirty="0"/>
          </a:p>
        </p:txBody>
      </p:sp>
      <p:sp>
        <p:nvSpPr>
          <p:cNvPr id="3" name="Content Placeholder 2"/>
          <p:cNvSpPr>
            <a:spLocks noGrp="1"/>
          </p:cNvSpPr>
          <p:nvPr>
            <p:ph idx="1"/>
          </p:nvPr>
        </p:nvSpPr>
        <p:spPr/>
        <p:txBody>
          <a:bodyPr/>
          <a:lstStyle/>
          <a:p>
            <a:r>
              <a:rPr lang="en-US" dirty="0" smtClean="0"/>
              <a:t>Hybrid Applications</a:t>
            </a:r>
          </a:p>
          <a:p>
            <a:pPr lvl="1"/>
            <a:r>
              <a:rPr lang="en-US" dirty="0"/>
              <a:t>Run on a mobile device, downloaded from the app store</a:t>
            </a:r>
          </a:p>
          <a:p>
            <a:pPr lvl="1"/>
            <a:r>
              <a:rPr lang="en-US" dirty="0" smtClean="0"/>
              <a:t>Contains a core separate </a:t>
            </a:r>
            <a:r>
              <a:rPr lang="en-US" dirty="0"/>
              <a:t>code base per </a:t>
            </a:r>
            <a:r>
              <a:rPr lang="en-US" dirty="0" smtClean="0"/>
              <a:t>platform with combined HTML sections. </a:t>
            </a:r>
            <a:endParaRPr lang="en-US" dirty="0"/>
          </a:p>
          <a:p>
            <a:pPr lvl="1"/>
            <a:r>
              <a:rPr lang="en-US" dirty="0"/>
              <a:t>Objects are identified by XPath (with iOS </a:t>
            </a:r>
            <a:r>
              <a:rPr lang="en-US" dirty="0" smtClean="0"/>
              <a:t>variations)</a:t>
            </a:r>
            <a:endParaRPr lang="en-US" dirty="0"/>
          </a:p>
          <a:p>
            <a:pPr lvl="1"/>
            <a:r>
              <a:rPr lang="en-US" dirty="0"/>
              <a:t>Appium driver is </a:t>
            </a:r>
            <a:r>
              <a:rPr lang="en-US" dirty="0" smtClean="0"/>
              <a:t>used</a:t>
            </a:r>
            <a:endParaRPr lang="en-US" dirty="0"/>
          </a:p>
        </p:txBody>
      </p:sp>
    </p:spTree>
    <p:extLst>
      <p:ext uri="{BB962C8B-B14F-4D97-AF65-F5344CB8AC3E}">
        <p14:creationId xmlns:p14="http://schemas.microsoft.com/office/powerpoint/2010/main" val="65220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Recognition by Platform</a:t>
            </a:r>
            <a:endParaRPr lang="en-US" dirty="0"/>
          </a:p>
        </p:txBody>
      </p:sp>
      <p:sp>
        <p:nvSpPr>
          <p:cNvPr id="3" name="Content Placeholder 2"/>
          <p:cNvSpPr>
            <a:spLocks noGrp="1"/>
          </p:cNvSpPr>
          <p:nvPr>
            <p:ph idx="1"/>
          </p:nvPr>
        </p:nvSpPr>
        <p:spPr/>
        <p:txBody>
          <a:bodyPr/>
          <a:lstStyle/>
          <a:p>
            <a:r>
              <a:rPr lang="en-US" dirty="0" smtClean="0"/>
              <a:t>XPath is the primary identification method.</a:t>
            </a:r>
          </a:p>
          <a:p>
            <a:r>
              <a:rPr lang="en-US" dirty="0" smtClean="0"/>
              <a:t>For IOS there are better alternatives e.g. accessibility ID &amp; class name. </a:t>
            </a:r>
          </a:p>
          <a:p>
            <a:r>
              <a:rPr lang="en-US" dirty="0" smtClean="0"/>
              <a:t>In this course we will begin by explaining XML &amp; XPath and then dedicate time to iOS objects.</a:t>
            </a:r>
          </a:p>
          <a:p>
            <a:r>
              <a:rPr lang="en-US" dirty="0" smtClean="0"/>
              <a:t>After understanding objects we will show visual analysis </a:t>
            </a:r>
          </a:p>
          <a:p>
            <a:endParaRPr lang="en-US" dirty="0"/>
          </a:p>
        </p:txBody>
      </p:sp>
    </p:spTree>
    <p:extLst>
      <p:ext uri="{BB962C8B-B14F-4D97-AF65-F5344CB8AC3E}">
        <p14:creationId xmlns:p14="http://schemas.microsoft.com/office/powerpoint/2010/main" val="197166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88900" cy="5143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518" y="3761815"/>
            <a:ext cx="2873908" cy="1273705"/>
          </a:xfrm>
          <a:prstGeom prst="rect">
            <a:avLst/>
          </a:prstGeom>
        </p:spPr>
      </p:pic>
      <p:sp>
        <p:nvSpPr>
          <p:cNvPr id="14" name="TextBox 13"/>
          <p:cNvSpPr txBox="1"/>
          <p:nvPr/>
        </p:nvSpPr>
        <p:spPr>
          <a:xfrm>
            <a:off x="3247465" y="1638185"/>
            <a:ext cx="3789230" cy="1061829"/>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685800">
              <a:defRPr/>
            </a:pPr>
            <a:r>
              <a:rPr lang="en-US" sz="4500" kern="0">
                <a:solidFill>
                  <a:prstClr val="white"/>
                </a:solidFill>
                <a:latin typeface="OfficinaSanITCBol" panose="02000806040000020004" pitchFamily="2" charset="0"/>
              </a:rPr>
              <a:t>Thank You</a:t>
            </a:r>
          </a:p>
          <a:p>
            <a:pPr algn="r" defTabSz="685800">
              <a:defRPr/>
            </a:pPr>
            <a:endParaRPr lang="en-US" kern="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23354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8E6D0-C997-43D2-9491-7DB9CAC70B8B}">
  <ds:schemaRefs>
    <ds:schemaRef ds:uri="http://purl.org/dc/elements/1.1/"/>
    <ds:schemaRef ds:uri="3a13d125-ada3-46fb-a8f2-bcc2bdd31529"/>
    <ds:schemaRef ds:uri="http://schemas.microsoft.com/office/2006/metadata/properties"/>
    <ds:schemaRef ds:uri="1d7dca9a-e7fe-4e70-b427-b999408283d8"/>
    <ds:schemaRef ds:uri="http://purl.org/dc/dcmitype/"/>
    <ds:schemaRef ds:uri="http://purl.org/dc/terms/"/>
    <ds:schemaRef ds:uri="http://www.w3.org/XML/1998/namespace"/>
    <ds:schemaRef ds:uri="b39354ad-55e5-406b-bc55-b3dc027a4d5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070E8D3-3CE7-4E31-B838-04C6483B621A}">
  <ds:schemaRefs>
    <ds:schemaRef ds:uri="http://schemas.microsoft.com/sharepoint/v3/contenttype/forms"/>
  </ds:schemaRefs>
</ds:datastoreItem>
</file>

<file path=customXml/itemProps3.xml><?xml version="1.0" encoding="utf-8"?>
<ds:datastoreItem xmlns:ds="http://schemas.openxmlformats.org/officeDocument/2006/customXml" ds:itemID="{241E18B5-375B-427A-983E-A781FFAA42AE}"/>
</file>

<file path=docProps/app.xml><?xml version="1.0" encoding="utf-8"?>
<Properties xmlns="http://schemas.openxmlformats.org/officeDocument/2006/extended-properties" xmlns:vt="http://schemas.openxmlformats.org/officeDocument/2006/docPropsVTypes">
  <Template>Perfecto PPT Template 2015 (Final V2)</Template>
  <TotalTime>33986</TotalTime>
  <Words>416</Words>
  <Application>Microsoft Macintosh PowerPoint</Application>
  <PresentationFormat>On-screen Show (16:9)</PresentationFormat>
  <Paragraphs>50</Paragraphs>
  <Slides>9</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Calibri</vt:lpstr>
      <vt:lpstr>Calibri Light</vt:lpstr>
      <vt:lpstr>Mangal</vt:lpstr>
      <vt:lpstr>OfficinaSanITCBol</vt:lpstr>
      <vt:lpstr>Sosa Regular</vt:lpstr>
      <vt:lpstr>Source Sans Pro</vt:lpstr>
      <vt:lpstr>Source Sans Pro Semibold</vt:lpstr>
      <vt:lpstr>Arial</vt:lpstr>
      <vt:lpstr>Perfecto PPT Template 2015 (Final V2)</vt:lpstr>
      <vt:lpstr>1_Office Theme</vt:lpstr>
      <vt:lpstr>2_Office Theme</vt:lpstr>
      <vt:lpstr>PowerPoint Presentation</vt:lpstr>
      <vt:lpstr>Agenda</vt:lpstr>
      <vt:lpstr>Interacting with applications</vt:lpstr>
      <vt:lpstr>Objects Interaction</vt:lpstr>
      <vt:lpstr>Visual Interaction</vt:lpstr>
      <vt:lpstr>Application Types</vt:lpstr>
      <vt:lpstr>Application Types Continued</vt:lpstr>
      <vt:lpstr>Object Recognition by Platform</vt:lpstr>
      <vt:lpstr>PowerPoint Presentation</vt:lpstr>
    </vt:vector>
  </TitlesOfParts>
  <Company>Perfecto Mobile</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  Willis</dc:creator>
  <cp:lastModifiedBy>Yaron White</cp:lastModifiedBy>
  <cp:revision>624</cp:revision>
  <cp:lastPrinted>2018-02-23T16:40:49Z</cp:lastPrinted>
  <dcterms:created xsi:type="dcterms:W3CDTF">2014-09-02T15:05:15Z</dcterms:created>
  <dcterms:modified xsi:type="dcterms:W3CDTF">2018-05-16T15:29:58Z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